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3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3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9.wmf" ContentType="image/x-wmf"/>
  <Override PartName="/ppt/media/image13.wmf" ContentType="image/x-wmf"/>
  <Override PartName="/ppt/media/image8.wmf" ContentType="image/x-wmf"/>
  <Override PartName="/ppt/media/image12.wmf" ContentType="image/x-wmf"/>
  <Override PartName="/ppt/media/image7.wmf" ContentType="image/x-wmf"/>
  <Override PartName="/ppt/media/image11.wmf" ContentType="image/x-wmf"/>
  <Override PartName="/ppt/media/image19.png" ContentType="image/png"/>
  <Override PartName="/ppt/media/image18.jpeg" ContentType="image/jpeg"/>
  <Override PartName="/ppt/media/image6.wmf" ContentType="image/x-wmf"/>
  <Override PartName="/ppt/media/image17.png" ContentType="image/png"/>
  <Override PartName="/ppt/media/image16.wmf" ContentType="image/x-wmf"/>
  <Override PartName="/ppt/media/image15.wmf" ContentType="image/x-wmf"/>
  <Override PartName="/ppt/media/image14.wmf" ContentType="image/x-wmf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5.wmf" ContentType="image/x-wmf"/>
  <Override PartName="/ppt/media/image10.wmf" ContentType="image/x-wmf"/>
  <Override PartName="/ppt/slideLayouts/_rels/slideLayout6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</p:sldMasterIdLst>
  <p:notesMasterIdLst>
    <p:notesMasterId r:id="rId18"/>
  </p:notes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notesMaster" Target="notesMasters/notesMaster1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slide" Target="slides/slide14.xml"/><Relationship Id="rId33" Type="http://schemas.openxmlformats.org/officeDocument/2006/relationships/slide" Target="slides/slide15.xml"/><Relationship Id="rId34" Type="http://schemas.openxmlformats.org/officeDocument/2006/relationships/slide" Target="slides/slide16.xml"/><Relationship Id="rId35" Type="http://schemas.openxmlformats.org/officeDocument/2006/relationships/slide" Target="slides/slide17.xml"/><Relationship Id="rId36" Type="http://schemas.openxmlformats.org/officeDocument/2006/relationships/slide" Target="slides/slide18.xml"/><Relationship Id="rId37" Type="http://schemas.openxmlformats.org/officeDocument/2006/relationships/slide" Target="slides/slide19.xml"/><Relationship Id="rId38" Type="http://schemas.openxmlformats.org/officeDocument/2006/relationships/slide" Target="slides/slide20.xml"/><Relationship Id="rId3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4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4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4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1F3B111-C622-4533-8F8A-17073B6E728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3160" cy="4485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7D58337-53F8-4E16-8DFC-CC5ADCAA65F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90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3360" cy="3420360"/>
          </a:xfrm>
          <a:prstGeom prst="rect">
            <a:avLst/>
          </a:prstGeom>
          <a:ln w="0">
            <a:noFill/>
          </a:ln>
        </p:spPr>
      </p:sp>
      <p:sp>
        <p:nvSpPr>
          <p:cNvPr id="691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7760" cy="41061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wmf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wmf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2.wmf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3.wmf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4.wmf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5.wmf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6.wmf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080" cy="422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080" cy="422280"/>
          </a:xfrm>
          <a:prstGeom prst="rect">
            <a:avLst/>
          </a:prstGeom>
          <a:ln w="0">
            <a:noFill/>
          </a:ln>
        </p:spPr>
      </p:pic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080" cy="422280"/>
          </a:xfrm>
          <a:prstGeom prst="rect">
            <a:avLst/>
          </a:prstGeom>
          <a:ln w="0">
            <a:noFill/>
          </a:ln>
        </p:spPr>
      </p:pic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080" cy="422280"/>
          </a:xfrm>
          <a:prstGeom prst="rect">
            <a:avLst/>
          </a:prstGeom>
          <a:ln w="0">
            <a:noFill/>
          </a:ln>
        </p:spPr>
      </p:pic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080" cy="422280"/>
          </a:xfrm>
          <a:prstGeom prst="rect">
            <a:avLst/>
          </a:prstGeom>
          <a:ln w="0">
            <a:noFill/>
          </a:ln>
        </p:spPr>
      </p:pic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080" cy="422280"/>
          </a:xfrm>
          <a:prstGeom prst="rect">
            <a:avLst/>
          </a:prstGeom>
          <a:ln w="0">
            <a:noFill/>
          </a:ln>
        </p:spPr>
      </p:pic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080" cy="422280"/>
          </a:xfrm>
          <a:prstGeom prst="rect">
            <a:avLst/>
          </a:prstGeom>
          <a:ln w="0">
            <a:noFill/>
          </a:ln>
        </p:spPr>
      </p:pic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080" cy="422280"/>
          </a:xfrm>
          <a:prstGeom prst="rect">
            <a:avLst/>
          </a:prstGeom>
          <a:ln w="0">
            <a:noFill/>
          </a:ln>
        </p:spPr>
      </p:pic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080" cy="42228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080" cy="42228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080" cy="42228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080" cy="42228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080" cy="42228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080" cy="42228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080" cy="42228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080" cy="422280"/>
          </a:xfrm>
          <a:prstGeom prst="rect">
            <a:avLst/>
          </a:prstGeom>
          <a:ln w="0">
            <a:noFill/>
          </a:ln>
        </p:spPr>
      </p:pic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www.colorado.edu/today/2024/02/23/get-ready-vote-presidential-primary-march-5?utm_source=newsletter&amp;utm_medium=email&amp;utm_campaign=24.0226+FS+CUBT&amp;utm_id=782777" TargetMode="External"/><Relationship Id="rId2" Type="http://schemas.openxmlformats.org/officeDocument/2006/relationships/slideLayout" Target="../slideLayouts/slideLayout13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6440" cy="6843960"/>
          </a:xfrm>
          <a:prstGeom prst="rect">
            <a:avLst/>
          </a:prstGeom>
          <a:ln w="0">
            <a:noFill/>
          </a:ln>
        </p:spPr>
      </p:pic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3760" cy="14612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4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4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3240" cy="437940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12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000" cy="397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W5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Regrade Requests: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2: March 19 (2 pages of equations front and back)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4</a:t>
            </a:r>
            <a:r>
              <a:rPr b="0" lang="en-US" sz="4400" spc="-1" strike="noStrike" baseline="33000">
                <a:latin typeface="Arial"/>
              </a:rPr>
              <a:t>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560" cy="397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W4 due </a:t>
            </a:r>
            <a:r>
              <a:rPr b="0" lang="en-US" sz="3200" spc="-1" strike="sngStrike">
                <a:latin typeface="Arial"/>
              </a:rPr>
              <a:t>Thursday </a:t>
            </a:r>
            <a:r>
              <a:rPr b="0" lang="en-US" sz="3200" spc="-1" strike="noStrike">
                <a:latin typeface="Arial"/>
              </a:rPr>
              <a:t>Friday (W5 will be due next Thursday)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29th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560" cy="397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version of P2 with fractional scoring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+1 bonus point on leaderboard with new version to prevent rounding to victory; max score is now 201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Recommend using git to download course materials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27th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74" name="PlaceHolder 2"/>
          <p:cNvSpPr>
            <a:spLocks noGrp="1"/>
          </p:cNvSpPr>
          <p:nvPr>
            <p:ph/>
          </p:nvPr>
        </p:nvSpPr>
        <p:spPr>
          <a:xfrm>
            <a:off x="458280" y="1604520"/>
            <a:ext cx="8223480" cy="397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P2 due on March 4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Colorado Presidential Primary March 5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 🇺🇸 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Unaffiliated can vote in either party’s primary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Noto Sans CJK SC"/>
              </a:rPr>
              <a:t>Vote at the UMC [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1"/>
              </a:rPr>
              <a:t>info</a:t>
            </a:r>
            <a:r>
              <a:rPr b="0" lang="en-US" sz="2800" spc="-1" strike="noStrike">
                <a:latin typeface="Arial"/>
                <a:ea typeface="Noto Sans CJK SC"/>
              </a:rPr>
              <a:t>]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120" cy="113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480" cy="397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120" cy="113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480" cy="397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only wrote on the front sides of numbered pages, put it in the box on YOUR LEFT; if you wrote on any back sides or on scratch paper, 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Front only | Front + Back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Put your name on any detached sheets (i.e. scratch paper)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Keep crib 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120" cy="113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480" cy="397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your </a:t>
            </a:r>
            <a:r>
              <a:rPr b="1" lang="en-US" sz="3200" spc="-1" strike="noStrike">
                <a:latin typeface="Arial"/>
              </a:rPr>
              <a:t>answers are in the boxes</a:t>
            </a:r>
            <a:r>
              <a:rPr b="0" lang="en-US" sz="3200" spc="-1" strike="noStrike">
                <a:latin typeface="Arial"/>
              </a:rPr>
              <a:t>, put it in the box on YOUR LEFT;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</a:t>
            </a:r>
            <a:r>
              <a:rPr b="1" lang="en-US" sz="3200" spc="-1" strike="noStrike">
                <a:latin typeface="Arial"/>
              </a:rPr>
              <a:t>wrote answers on scratch paper</a:t>
            </a:r>
            <a:r>
              <a:rPr b="0" lang="en-US" sz="3200" spc="-1" strike="noStrike">
                <a:latin typeface="Arial"/>
              </a:rPr>
              <a:t>,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Box anything that should be graded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Put your name on any scratch sheets that should be graded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Staple scratch sheets with answers to the exam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No answers on Scratch | Answers on Scratch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I do not need the crib/note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760" cy="113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12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2" name="PlaceHolder 2"/>
          <p:cNvSpPr>
            <a:spLocks noGrp="1"/>
          </p:cNvSpPr>
          <p:nvPr>
            <p:ph/>
          </p:nvPr>
        </p:nvSpPr>
        <p:spPr>
          <a:xfrm>
            <a:off x="457920" y="1600200"/>
            <a:ext cx="8222760" cy="397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Normal Reading Quiz and HW due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respect your classmates by keeping verbal conversations outside of lecture :)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Exam 1: 2/22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040" cy="11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30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2040" cy="397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Thursday at midnight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400" cy="11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25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2400" cy="397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Change to homework ordering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Paraksh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28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FCQs open through 4/30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P4 due next Monday (re-download if you want to do the bonus)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Final: Saturday, May 4, 7:30-10pm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040" cy="11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23,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2040" cy="397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1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1 due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Make sure you can log in to gradescope (we will use it in class today)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(Some)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25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you’re interested in serving as a TF, please fill out the form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FCQs open through 4/30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23</a:t>
            </a:r>
            <a:r>
              <a:rPr b="0" lang="en-US" sz="4400" spc="-1" strike="noStrike" baseline="33000">
                <a:latin typeface="Arial"/>
              </a:rPr>
              <a:t>rd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FCQs open through 4/30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Feedback: What was most helpful for learning aircraft dynamics? What was least helpful?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P4 due 4/29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16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4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W7 due Thursday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22</a:t>
            </a:r>
            <a:r>
              <a:rPr b="0" lang="en-US" sz="4400" spc="-1" strike="noStrike" baseline="33000">
                <a:latin typeface="Arial"/>
              </a:rPr>
              <a:t>nd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P4: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Please put everything that needs to be graded in the report pdf! (This will make the TAs’ lives easier)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Please only turn in the documents requested in the assignment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8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457920" y="1738080"/>
            <a:ext cx="8227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 Grade distribution</a:t>
            </a: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due dates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62" name="" descr=""/>
          <p:cNvPicPr/>
          <p:nvPr/>
        </p:nvPicPr>
        <p:blipFill>
          <a:blip r:embed="rId1"/>
          <a:stretch/>
        </p:blipFill>
        <p:spPr>
          <a:xfrm>
            <a:off x="0" y="2057400"/>
            <a:ext cx="9141840" cy="26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</a:t>
            </a:r>
            <a:r>
              <a:rPr b="0" lang="en-US" sz="4400" spc="-1" strike="noStrike" baseline="33000">
                <a:latin typeface="Arial"/>
              </a:rPr>
              <a:t>nd</a:t>
            </a:r>
            <a:r>
              <a:rPr b="0" lang="en-US" sz="4400" spc="-1" strike="noStrike">
                <a:latin typeface="Arial"/>
              </a:rPr>
              <a:t>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Quiz, due tonight!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P3, due next Monday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 scores released later this week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120" cy="113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480" cy="397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exam, </a:t>
            </a:r>
            <a:r>
              <a:rPr b="1" lang="en-US" sz="3200" spc="-1" strike="noStrike">
                <a:latin typeface="Arial"/>
              </a:rPr>
              <a:t>read the instructions</a:t>
            </a:r>
            <a:r>
              <a:rPr b="0" lang="en-US" sz="3200" spc="-1" strike="noStrike">
                <a:latin typeface="Arial"/>
              </a:rPr>
              <a:t>,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need scratch paper, raise your hand.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44650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2024-04-25T09:53:12Z</dcterms:modified>
  <cp:revision>355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